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79" r:id="rId6"/>
    <p:sldId id="258" r:id="rId7"/>
    <p:sldId id="267" r:id="rId8"/>
    <p:sldId id="268" r:id="rId9"/>
    <p:sldId id="280" r:id="rId10"/>
    <p:sldId id="269" r:id="rId11"/>
    <p:sldId id="270" r:id="rId12"/>
    <p:sldId id="261" r:id="rId13"/>
    <p:sldId id="263" r:id="rId14"/>
    <p:sldId id="264" r:id="rId15"/>
    <p:sldId id="265" r:id="rId16"/>
    <p:sldId id="266" r:id="rId17"/>
    <p:sldId id="271" r:id="rId18"/>
    <p:sldId id="262" r:id="rId19"/>
    <p:sldId id="272" r:id="rId20"/>
    <p:sldId id="273" r:id="rId21"/>
    <p:sldId id="274" r:id="rId22"/>
    <p:sldId id="275" r:id="rId23"/>
    <p:sldId id="276" r:id="rId24"/>
    <p:sldId id="281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6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3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30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8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5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7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6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9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490E-595F-4FE0-8836-AAF72477740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CE99-F695-46A1-B1C0-45269E458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745305" cy="2387600"/>
          </a:xfrm>
        </p:spPr>
        <p:txBody>
          <a:bodyPr>
            <a:normAutofit/>
          </a:bodyPr>
          <a:lstStyle/>
          <a:p>
            <a:r>
              <a:rPr lang="en-US" dirty="0"/>
              <a:t>Arabic Sentiment Classification: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Hybrid Approach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317602" cy="1655762"/>
          </a:xfrm>
        </p:spPr>
        <p:txBody>
          <a:bodyPr>
            <a:normAutofit/>
          </a:bodyPr>
          <a:lstStyle/>
          <a:p>
            <a:r>
              <a:rPr lang="en-US" sz="3200" dirty="0"/>
              <a:t>Mariam </a:t>
            </a:r>
            <a:r>
              <a:rPr lang="en-US" sz="3200" dirty="0" err="1"/>
              <a:t>Biltawi</a:t>
            </a:r>
            <a:r>
              <a:rPr lang="en-US" sz="3200" dirty="0"/>
              <a:t>, Ghazi Al-</a:t>
            </a:r>
            <a:r>
              <a:rPr lang="en-US" sz="3200" dirty="0" err="1"/>
              <a:t>Naymat</a:t>
            </a:r>
            <a:r>
              <a:rPr lang="en-US" sz="3200" dirty="0"/>
              <a:t>, Sara </a:t>
            </a:r>
            <a:r>
              <a:rPr lang="en-US" sz="3200" dirty="0" err="1" smtClean="0"/>
              <a:t>Tedmori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13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Lexicons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Polarity </a:t>
            </a:r>
            <a:r>
              <a:rPr lang="en-US" sz="3200" dirty="0"/>
              <a:t>words </a:t>
            </a:r>
            <a:r>
              <a:rPr lang="en-US" sz="3200" dirty="0" smtClean="0"/>
              <a:t>lexicon: </a:t>
            </a:r>
          </a:p>
          <a:p>
            <a:pPr lvl="1"/>
            <a:r>
              <a:rPr lang="en-US" sz="2400" dirty="0" smtClean="0"/>
              <a:t>Contains </a:t>
            </a:r>
            <a:r>
              <a:rPr lang="en-US" sz="2400" dirty="0"/>
              <a:t>5376 </a:t>
            </a:r>
            <a:r>
              <a:rPr lang="en-US" sz="2400" dirty="0" smtClean="0"/>
              <a:t>words</a:t>
            </a:r>
          </a:p>
          <a:p>
            <a:pPr lvl="1"/>
            <a:r>
              <a:rPr lang="en-US" sz="2400" dirty="0" smtClean="0"/>
              <a:t>Three lexicons were merged:</a:t>
            </a:r>
          </a:p>
          <a:p>
            <a:pPr lvl="2"/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LABR</a:t>
            </a:r>
            <a:r>
              <a:rPr lang="en-US" sz="2200" dirty="0" smtClean="0"/>
              <a:t> (</a:t>
            </a:r>
            <a:r>
              <a:rPr lang="en-US" sz="2200" dirty="0"/>
              <a:t>a lexicon extracted from LABR corpus and consists in total of </a:t>
            </a:r>
            <a:r>
              <a:rPr lang="en-US" sz="2200" b="1" dirty="0"/>
              <a:t>5055</a:t>
            </a:r>
            <a:r>
              <a:rPr lang="en-US" sz="2200" dirty="0"/>
              <a:t> terms/phrases), </a:t>
            </a:r>
            <a:endParaRPr lang="en-US" sz="2200" dirty="0" smtClean="0"/>
          </a:p>
          <a:p>
            <a:pPr lvl="2"/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SemEval</a:t>
            </a:r>
            <a:r>
              <a:rPr lang="en-US" sz="2200" dirty="0" smtClean="0"/>
              <a:t> (</a:t>
            </a:r>
            <a:r>
              <a:rPr lang="en-US" sz="2200" dirty="0"/>
              <a:t>a lexicon extracted from tweets and contains </a:t>
            </a:r>
            <a:r>
              <a:rPr lang="en-US" sz="2200" b="1" dirty="0"/>
              <a:t>1366</a:t>
            </a:r>
            <a:r>
              <a:rPr lang="en-US" sz="2200" dirty="0"/>
              <a:t> term/phrase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</a:t>
            </a:r>
            <a:r>
              <a:rPr lang="en-US" sz="2200" dirty="0" smtClean="0"/>
              <a:t> (a </a:t>
            </a:r>
            <a:r>
              <a:rPr lang="en-US" sz="2200" dirty="0"/>
              <a:t>lexicon extracted from the movie domain of the corpus LAMDR, and contains </a:t>
            </a:r>
            <a:r>
              <a:rPr lang="en-US" sz="2200" b="1" dirty="0"/>
              <a:t>87</a:t>
            </a:r>
            <a:r>
              <a:rPr lang="en-US" sz="2200" dirty="0"/>
              <a:t> terms/phrases). </a:t>
            </a:r>
            <a:endParaRPr lang="en-US" sz="2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268056" y="2663498"/>
            <a:ext cx="1696073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1464 Positive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68056" y="3214104"/>
            <a:ext cx="1696073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3912 Negative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4660490" y="2862602"/>
            <a:ext cx="1607566" cy="32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60490" y="3187063"/>
            <a:ext cx="1607566" cy="22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3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Lexicons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Polarity words lexicon:</a:t>
            </a:r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merging these </a:t>
            </a:r>
            <a:r>
              <a:rPr lang="en-US" sz="2800" dirty="0" smtClean="0"/>
              <a:t>lexicons:</a:t>
            </a:r>
          </a:p>
          <a:p>
            <a:pPr lvl="2"/>
            <a:r>
              <a:rPr lang="en-US" sz="2400" dirty="0" smtClean="0"/>
              <a:t>only </a:t>
            </a:r>
            <a:r>
              <a:rPr lang="en-US" sz="2400" dirty="0"/>
              <a:t>single words were taken into consideration, </a:t>
            </a:r>
            <a:endParaRPr lang="en-US" sz="2400" dirty="0" smtClean="0"/>
          </a:p>
          <a:p>
            <a:pPr lvl="2"/>
            <a:r>
              <a:rPr lang="en-US" sz="2400" dirty="0" smtClean="0"/>
              <a:t>A </a:t>
            </a:r>
            <a:r>
              <a:rPr lang="en-US" sz="2400" dirty="0"/>
              <a:t>number of preprocessing steps were applied on each </a:t>
            </a:r>
            <a:r>
              <a:rPr lang="en-US" sz="2400" dirty="0" smtClean="0"/>
              <a:t>word</a:t>
            </a:r>
            <a:r>
              <a:rPr lang="en-US" sz="2400" dirty="0"/>
              <a:t>:</a:t>
            </a:r>
            <a:endParaRPr lang="en-US" sz="2400" dirty="0" smtClean="0"/>
          </a:p>
          <a:p>
            <a:pPr lvl="3"/>
            <a:r>
              <a:rPr lang="en-US" sz="2000" b="1" dirty="0"/>
              <a:t>P</a:t>
            </a:r>
            <a:r>
              <a:rPr lang="en-US" sz="2000" b="1" dirty="0" smtClean="0"/>
              <a:t>unctuations</a:t>
            </a:r>
            <a:r>
              <a:rPr lang="en-US" sz="2000" dirty="0" smtClean="0"/>
              <a:t> </a:t>
            </a:r>
            <a:r>
              <a:rPr lang="en-US" sz="2000" dirty="0"/>
              <a:t>were removed including hashtags, </a:t>
            </a:r>
            <a:endParaRPr lang="en-US" sz="2000" dirty="0" smtClean="0"/>
          </a:p>
          <a:p>
            <a:pPr lvl="3"/>
            <a:r>
              <a:rPr lang="en-US" sz="2000" b="1" dirty="0" smtClean="0"/>
              <a:t>Diacritical</a:t>
            </a:r>
            <a:r>
              <a:rPr lang="en-US" sz="2000" dirty="0" smtClean="0"/>
              <a:t> </a:t>
            </a:r>
            <a:r>
              <a:rPr lang="en-US" sz="2000" dirty="0"/>
              <a:t>marks were removed. </a:t>
            </a:r>
            <a:endParaRPr lang="en-US" sz="2000" dirty="0" smtClean="0"/>
          </a:p>
          <a:p>
            <a:pPr lvl="3"/>
            <a:r>
              <a:rPr lang="en-US" sz="2000" b="1" dirty="0" smtClean="0"/>
              <a:t>Normalized</a:t>
            </a:r>
            <a:r>
              <a:rPr lang="en-US" sz="2000" dirty="0" smtClean="0"/>
              <a:t> </a:t>
            </a:r>
            <a:r>
              <a:rPr lang="en-US" sz="2000" dirty="0"/>
              <a:t>by removing </a:t>
            </a:r>
            <a:r>
              <a:rPr lang="en-US" sz="2000" dirty="0" err="1"/>
              <a:t>tatweel</a:t>
            </a:r>
            <a:r>
              <a:rPr lang="en-US" sz="2000" dirty="0"/>
              <a:t>, and replacing all forms of </a:t>
            </a:r>
            <a:r>
              <a:rPr lang="en-US" sz="2000" dirty="0" err="1"/>
              <a:t>Alif</a:t>
            </a:r>
            <a:r>
              <a:rPr lang="en-US" sz="2000" dirty="0"/>
              <a:t> (</a:t>
            </a:r>
            <a:r>
              <a:rPr lang="ar-SA" sz="2000" dirty="0"/>
              <a:t>أ، إ، آ</a:t>
            </a:r>
            <a:r>
              <a:rPr lang="en-US" sz="2000" dirty="0"/>
              <a:t>) with the bare </a:t>
            </a:r>
            <a:r>
              <a:rPr lang="en-US" sz="2000" dirty="0" err="1"/>
              <a:t>Alif</a:t>
            </a:r>
            <a:r>
              <a:rPr lang="en-US" sz="2000" dirty="0"/>
              <a:t> (</a:t>
            </a:r>
            <a:r>
              <a:rPr lang="ar-SA" sz="2000" dirty="0"/>
              <a:t>ا</a:t>
            </a:r>
            <a:r>
              <a:rPr lang="en-US" sz="2000" dirty="0"/>
              <a:t>), and replacing ta’ (</a:t>
            </a:r>
            <a:r>
              <a:rPr lang="ar-SA" sz="2000" dirty="0"/>
              <a:t>ة</a:t>
            </a:r>
            <a:r>
              <a:rPr lang="en-US" sz="2000" dirty="0"/>
              <a:t>) with the ha’ (</a:t>
            </a:r>
            <a:r>
              <a:rPr lang="ar-SA" sz="2000" dirty="0"/>
              <a:t>ه</a:t>
            </a:r>
            <a:r>
              <a:rPr lang="en-US" sz="2000" dirty="0"/>
              <a:t>). </a:t>
            </a:r>
            <a:endParaRPr lang="en-US" sz="2000" dirty="0" smtClean="0"/>
          </a:p>
          <a:p>
            <a:pPr lvl="3"/>
            <a:r>
              <a:rPr lang="en-US" sz="2000" b="1" dirty="0" smtClean="0"/>
              <a:t>Redundant </a:t>
            </a:r>
            <a:r>
              <a:rPr lang="en-US" sz="2000" b="1" dirty="0"/>
              <a:t>word </a:t>
            </a:r>
            <a:r>
              <a:rPr lang="en-US" sz="2000" dirty="0"/>
              <a:t>were eliminated.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9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885722" y="1785614"/>
            <a:ext cx="2712588" cy="1694300"/>
          </a:xfrm>
          <a:prstGeom prst="borderCallout1">
            <a:avLst>
              <a:gd name="adj1" fmla="val 18750"/>
              <a:gd name="adj2" fmla="val -8333"/>
              <a:gd name="adj3" fmla="val 25453"/>
              <a:gd name="adj4" fmla="val -312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Checked </a:t>
            </a:r>
            <a:r>
              <a:rPr lang="en-US" dirty="0"/>
              <a:t>for </a:t>
            </a:r>
            <a:r>
              <a:rPr lang="en-US" dirty="0" smtClean="0"/>
              <a:t>emoji: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Yes: </a:t>
            </a:r>
            <a:r>
              <a:rPr lang="en-US" dirty="0"/>
              <a:t>replace it with its corresponding label ‘NEG’ or ‘POS</a:t>
            </a:r>
            <a:r>
              <a:rPr lang="en-US" dirty="0" smtClean="0"/>
              <a:t>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otherwise </a:t>
            </a:r>
            <a:r>
              <a:rPr lang="en-US" dirty="0"/>
              <a:t>do nothing</a:t>
            </a:r>
          </a:p>
        </p:txBody>
      </p:sp>
    </p:spTree>
    <p:extLst>
      <p:ext uri="{BB962C8B-B14F-4D97-AF65-F5344CB8AC3E}">
        <p14:creationId xmlns:p14="http://schemas.microsoft.com/office/powerpoint/2010/main" val="34291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457299" y="2125532"/>
            <a:ext cx="250866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Preprocessing: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Remove Noise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Normalization</a:t>
            </a:r>
            <a:endParaRPr lang="en-US" sz="24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54083" y="2495114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18"/>
          <p:cNvSpPr/>
          <p:nvPr/>
        </p:nvSpPr>
        <p:spPr>
          <a:xfrm>
            <a:off x="8871912" y="1832496"/>
            <a:ext cx="2712588" cy="1694300"/>
          </a:xfrm>
          <a:prstGeom prst="borderCallout1">
            <a:avLst>
              <a:gd name="adj1" fmla="val 18750"/>
              <a:gd name="adj2" fmla="val -8333"/>
              <a:gd name="adj3" fmla="val 52438"/>
              <a:gd name="adj4" fmla="val -405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Remove: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Non-Arabic 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Punctuation 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Diacritical Marks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8318090" y="4130607"/>
            <a:ext cx="3245361" cy="1694300"/>
          </a:xfrm>
          <a:prstGeom prst="borderCallout1">
            <a:avLst>
              <a:gd name="adj1" fmla="val 18750"/>
              <a:gd name="adj2" fmla="val -8333"/>
              <a:gd name="adj3" fmla="val -56371"/>
              <a:gd name="adj4" fmla="val -172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Remove: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Tatweel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ar-JO" dirty="0"/>
              <a:t>ـ</a:t>
            </a:r>
            <a:r>
              <a:rPr lang="en-US" dirty="0"/>
              <a:t>) and </a:t>
            </a:r>
            <a:r>
              <a:rPr lang="en-US" dirty="0" smtClean="0"/>
              <a:t>diacritics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 all forms of </a:t>
            </a:r>
            <a:r>
              <a:rPr lang="en-US" dirty="0" err="1"/>
              <a:t>Alif</a:t>
            </a:r>
            <a:r>
              <a:rPr lang="en-US" dirty="0"/>
              <a:t> (</a:t>
            </a:r>
            <a:r>
              <a:rPr lang="ar-SA" dirty="0"/>
              <a:t>أ، إ، آ</a:t>
            </a:r>
            <a:r>
              <a:rPr lang="en-US" dirty="0"/>
              <a:t>) to the bare </a:t>
            </a:r>
            <a:r>
              <a:rPr lang="en-US" dirty="0" err="1"/>
              <a:t>Alif</a:t>
            </a:r>
            <a:r>
              <a:rPr lang="en-US" dirty="0"/>
              <a:t> (</a:t>
            </a:r>
            <a:r>
              <a:rPr lang="ar-SA" dirty="0"/>
              <a:t>ا</a:t>
            </a:r>
            <a:r>
              <a:rPr lang="en-US" dirty="0"/>
              <a:t>), and replace ta’ al-</a:t>
            </a:r>
            <a:r>
              <a:rPr lang="en-US" dirty="0" err="1"/>
              <a:t>marboota</a:t>
            </a:r>
            <a:r>
              <a:rPr lang="en-US" dirty="0"/>
              <a:t> (</a:t>
            </a:r>
            <a:r>
              <a:rPr lang="ar-SA" dirty="0"/>
              <a:t>ة</a:t>
            </a:r>
            <a:r>
              <a:rPr lang="en-US" dirty="0"/>
              <a:t>) with ha’ (</a:t>
            </a:r>
            <a:r>
              <a:rPr lang="ar-SA" dirty="0"/>
              <a:t>ه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272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457299" y="2125532"/>
            <a:ext cx="250866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Preprocessing: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Remove Noise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Normalization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510688" y="2097086"/>
            <a:ext cx="2581837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NLP: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Tokenization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POS tagging</a:t>
            </a:r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54083" y="2495114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107472" y="2523560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457299" y="4295476"/>
            <a:ext cx="2712588" cy="1694300"/>
          </a:xfrm>
          <a:prstGeom prst="borderCallout1">
            <a:avLst>
              <a:gd name="adj1" fmla="val -63074"/>
              <a:gd name="adj2" fmla="val 110193"/>
              <a:gd name="adj3" fmla="val -12847"/>
              <a:gd name="adj4" fmla="val 959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The </a:t>
            </a:r>
            <a:r>
              <a:rPr lang="en-US" dirty="0"/>
              <a:t>goal </a:t>
            </a:r>
            <a:r>
              <a:rPr lang="en-US" dirty="0" smtClean="0"/>
              <a:t>is </a:t>
            </a:r>
            <a:r>
              <a:rPr lang="en-US" dirty="0"/>
              <a:t>to sub-select features,  such as verbs, nouns and negation words</a:t>
            </a:r>
          </a:p>
        </p:txBody>
      </p:sp>
    </p:spTree>
    <p:extLst>
      <p:ext uri="{BB962C8B-B14F-4D97-AF65-F5344CB8AC3E}">
        <p14:creationId xmlns:p14="http://schemas.microsoft.com/office/powerpoint/2010/main" val="9601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457299" y="2125532"/>
            <a:ext cx="250866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Preprocessing: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Remove Noise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Normalization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510688" y="2097086"/>
            <a:ext cx="2581837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NLP: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Tokenization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POS tagging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83333" y="4528463"/>
            <a:ext cx="3909192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p</a:t>
            </a:r>
            <a:r>
              <a:rPr lang="en-US" sz="2400" dirty="0" smtClean="0"/>
              <a:t>olarity words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n</a:t>
            </a:r>
            <a:r>
              <a:rPr lang="en-US" sz="2400" dirty="0" smtClean="0"/>
              <a:t>egation words</a:t>
            </a:r>
            <a:endParaRPr lang="en-US" sz="24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54083" y="2495114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107472" y="2523560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615948" y="3628103"/>
            <a:ext cx="619433" cy="4719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18"/>
          <p:cNvSpPr/>
          <p:nvPr/>
        </p:nvSpPr>
        <p:spPr>
          <a:xfrm>
            <a:off x="1516599" y="2679646"/>
            <a:ext cx="4314225" cy="1694300"/>
          </a:xfrm>
          <a:prstGeom prst="borderCallout1">
            <a:avLst>
              <a:gd name="adj1" fmla="val 137135"/>
              <a:gd name="adj2" fmla="val 138219"/>
              <a:gd name="adj3" fmla="val 43733"/>
              <a:gd name="adj4" fmla="val 1024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reviews are transformed </a:t>
            </a:r>
            <a:r>
              <a:rPr lang="en-US" dirty="0" smtClean="0"/>
              <a:t>through: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replacing </a:t>
            </a:r>
            <a:r>
              <a:rPr lang="en-US" dirty="0"/>
              <a:t>each verb and noun words with their corresponding label if exists in the lexicons,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label </a:t>
            </a:r>
            <a:r>
              <a:rPr lang="en-US" dirty="0"/>
              <a:t>will be either the word ‘POS’ or ‘NEG’.</a:t>
            </a:r>
          </a:p>
        </p:txBody>
      </p:sp>
      <p:sp>
        <p:nvSpPr>
          <p:cNvPr id="20" name="Line Callout 1 19"/>
          <p:cNvSpPr/>
          <p:nvPr/>
        </p:nvSpPr>
        <p:spPr>
          <a:xfrm>
            <a:off x="1516598" y="4740777"/>
            <a:ext cx="4314225" cy="1694300"/>
          </a:xfrm>
          <a:prstGeom prst="borderCallout1">
            <a:avLst>
              <a:gd name="adj1" fmla="val 43124"/>
              <a:gd name="adj2" fmla="val 137771"/>
              <a:gd name="adj3" fmla="val 35028"/>
              <a:gd name="adj4" fmla="val 1035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Check articles, if they represent a negation word, then replace it with a negative label ‘NEG’, otherwise ignore the article</a:t>
            </a:r>
          </a:p>
        </p:txBody>
      </p:sp>
    </p:spTree>
    <p:extLst>
      <p:ext uri="{BB962C8B-B14F-4D97-AF65-F5344CB8AC3E}">
        <p14:creationId xmlns:p14="http://schemas.microsoft.com/office/powerpoint/2010/main" val="31385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457299" y="2125532"/>
            <a:ext cx="250866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Preprocessing: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Remove Noise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Normalization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510688" y="2097086"/>
            <a:ext cx="2581837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NLP: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Tokenization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POS tagging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83333" y="4528463"/>
            <a:ext cx="3909192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p</a:t>
            </a:r>
            <a:r>
              <a:rPr lang="en-US" sz="2400" dirty="0" smtClean="0"/>
              <a:t>olarity words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n</a:t>
            </a:r>
            <a:r>
              <a:rPr lang="en-US" sz="2400" dirty="0" smtClean="0"/>
              <a:t>egation words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055811" y="4535483"/>
            <a:ext cx="2445329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Build a Classifier</a:t>
            </a:r>
            <a:endParaRPr lang="en-US" sz="24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54083" y="2495114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107472" y="2523560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711632" y="4919295"/>
            <a:ext cx="250723" cy="38345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615948" y="3628103"/>
            <a:ext cx="619433" cy="4719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Callout 1 18"/>
          <p:cNvSpPr/>
          <p:nvPr/>
        </p:nvSpPr>
        <p:spPr>
          <a:xfrm>
            <a:off x="369105" y="4053972"/>
            <a:ext cx="2712588" cy="2497561"/>
          </a:xfrm>
          <a:prstGeom prst="borderCallout1">
            <a:avLst>
              <a:gd name="adj1" fmla="val 32489"/>
              <a:gd name="adj2" fmla="val 132484"/>
              <a:gd name="adj3" fmla="val 31079"/>
              <a:gd name="adj4" fmla="val 10409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SVM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Entropy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BOOSTING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</a:t>
            </a:r>
            <a:r>
              <a:rPr lang="en-US" dirty="0"/>
              <a:t>Forest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Neural </a:t>
            </a:r>
            <a:r>
              <a:rPr lang="en-US" dirty="0"/>
              <a:t>Network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Decision </a:t>
            </a:r>
            <a:r>
              <a:rPr lang="en-US" dirty="0"/>
              <a:t>Tree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Naive </a:t>
            </a:r>
            <a:r>
              <a:rPr lang="en-US" dirty="0"/>
              <a:t>Bayes (NB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9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14731" y="2097086"/>
            <a:ext cx="2297845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algn="ctr"/>
            <a:r>
              <a:rPr lang="en-US" sz="2400" dirty="0" smtClean="0"/>
              <a:t>Check for Emoji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457299" y="2125532"/>
            <a:ext cx="250866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Preprocessing: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Remove Noise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Normalization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510688" y="2097086"/>
            <a:ext cx="2581837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NLP: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Tokenization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POS tagging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83333" y="4528463"/>
            <a:ext cx="3909192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Lexical Step: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p</a:t>
            </a:r>
            <a:r>
              <a:rPr lang="en-US" sz="2400" dirty="0" smtClean="0"/>
              <a:t>olarity words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Check for </a:t>
            </a:r>
            <a:r>
              <a:rPr lang="en-US" sz="2400" dirty="0"/>
              <a:t>n</a:t>
            </a:r>
            <a:r>
              <a:rPr lang="en-US" sz="2400" dirty="0" smtClean="0"/>
              <a:t>egation words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055811" y="4535483"/>
            <a:ext cx="2445329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Build a Classifier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1603812" y="4535483"/>
            <a:ext cx="1769806" cy="11651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Evaluation</a:t>
            </a:r>
            <a:endParaRPr lang="en-US" sz="2400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1110036" y="2125532"/>
            <a:ext cx="967606" cy="990957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27006" y="2448232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54083" y="2495114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107472" y="2523560"/>
            <a:ext cx="261709" cy="36906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711632" y="4919295"/>
            <a:ext cx="250723" cy="38345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3594596" y="4919295"/>
            <a:ext cx="250723" cy="38345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615948" y="3628103"/>
            <a:ext cx="619433" cy="4719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of preprocessed review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57133"/>
              </p:ext>
            </p:extLst>
          </p:nvPr>
        </p:nvGraphicFramePr>
        <p:xfrm>
          <a:off x="1141413" y="2097088"/>
          <a:ext cx="9906000" cy="392025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197503"/>
                <a:gridCol w="3716594"/>
                <a:gridCol w="1991903"/>
              </a:tblGrid>
              <a:tr h="60186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Before preprocessing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After preprocessing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Class label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3318387">
                <a:tc>
                  <a:txBody>
                    <a:bodyPr/>
                    <a:lstStyle/>
                    <a:p>
                      <a:pPr algn="r"/>
                      <a:r>
                        <a:rPr lang="ar-SA" sz="2800" dirty="0">
                          <a:effectLst/>
                        </a:rPr>
                        <a:t>اتحزن : فإن الله يدافع عنك ، والملائكة تستغفر لك ، و المؤمنون يشركونك في دعائهم كل صلاة ،و النبي صلى الله عليه و سلم يشفع ، و القرآن يعدك وعدا حسنا ،و فوق هذا رحمة أرحم الراحمين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dirty="0">
                          <a:effectLst/>
                        </a:rPr>
                        <a:t>اتحزن فان </a:t>
                      </a:r>
                      <a:r>
                        <a:rPr lang="en-US" sz="2800" dirty="0">
                          <a:effectLst/>
                        </a:rPr>
                        <a:t>POS NEG </a:t>
                      </a:r>
                      <a:r>
                        <a:rPr lang="ar-SA" sz="2800" dirty="0">
                          <a:effectLst/>
                        </a:rPr>
                        <a:t>عنك والملائكه </a:t>
                      </a:r>
                      <a:r>
                        <a:rPr lang="en-US" sz="2800" dirty="0">
                          <a:effectLst/>
                        </a:rPr>
                        <a:t>POS </a:t>
                      </a:r>
                      <a:r>
                        <a:rPr lang="ar-SA" sz="2800" dirty="0">
                          <a:effectLst/>
                        </a:rPr>
                        <a:t>لك يشركونك دعائهم صلاه النبي صلى </a:t>
                      </a:r>
                      <a:r>
                        <a:rPr lang="en-US" sz="2800" dirty="0">
                          <a:effectLst/>
                        </a:rPr>
                        <a:t>POS </a:t>
                      </a:r>
                      <a:r>
                        <a:rPr lang="ar-SA" sz="2800" dirty="0">
                          <a:effectLst/>
                        </a:rPr>
                        <a:t>عليه </a:t>
                      </a:r>
                      <a:r>
                        <a:rPr lang="en-US" sz="2800" dirty="0">
                          <a:effectLst/>
                        </a:rPr>
                        <a:t>POS </a:t>
                      </a:r>
                      <a:r>
                        <a:rPr lang="ar-SA" sz="2800" dirty="0">
                          <a:effectLst/>
                        </a:rPr>
                        <a:t>يشفع يعدك وعدا </a:t>
                      </a:r>
                      <a:r>
                        <a:rPr lang="en-US" sz="2800" dirty="0">
                          <a:effectLst/>
                        </a:rPr>
                        <a:t>POS </a:t>
                      </a:r>
                      <a:r>
                        <a:rPr lang="ar-SA" sz="2800" dirty="0">
                          <a:effectLst/>
                        </a:rPr>
                        <a:t>فوق هذا </a:t>
                      </a:r>
                      <a:r>
                        <a:rPr lang="en-US" sz="2800" dirty="0">
                          <a:effectLst/>
                        </a:rPr>
                        <a:t>POS NEG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6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Two experiments were applied for each dataset, and repeated three times using different number of K-fold. </a:t>
            </a:r>
            <a:endParaRPr lang="en-US" sz="2800" dirty="0" smtClean="0"/>
          </a:p>
          <a:p>
            <a:pPr lvl="1"/>
            <a:r>
              <a:rPr lang="en-US" sz="2400" dirty="0"/>
              <a:t>The first experiment </a:t>
            </a:r>
            <a:r>
              <a:rPr lang="en-US" sz="2400" dirty="0" smtClean="0"/>
              <a:t>is the </a:t>
            </a:r>
            <a:r>
              <a:rPr lang="en-US" sz="2400" b="1" dirty="0"/>
              <a:t>proposed </a:t>
            </a:r>
            <a:r>
              <a:rPr lang="en-US" sz="2400" b="1" dirty="0" smtClean="0"/>
              <a:t>Hybrid approach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second experiment is </a:t>
            </a:r>
            <a:r>
              <a:rPr lang="en-US" sz="2400" b="1" dirty="0"/>
              <a:t>Corpus-Based Approach (CBA</a:t>
            </a:r>
            <a:r>
              <a:rPr lang="en-US" sz="2400" b="1" dirty="0" smtClean="0"/>
              <a:t>) </a:t>
            </a:r>
            <a:r>
              <a:rPr lang="en-US" sz="2400" dirty="0" smtClean="0"/>
              <a:t>consists of the following steps: </a:t>
            </a:r>
          </a:p>
          <a:p>
            <a:pPr lvl="2"/>
            <a:r>
              <a:rPr lang="en-US" sz="2000" dirty="0" smtClean="0"/>
              <a:t>(</a:t>
            </a:r>
            <a:r>
              <a:rPr lang="en-US" sz="2000" dirty="0"/>
              <a:t>1) </a:t>
            </a:r>
            <a:r>
              <a:rPr lang="en-US" sz="2000" dirty="0" smtClean="0"/>
              <a:t>Preprocessing </a:t>
            </a:r>
            <a:r>
              <a:rPr lang="en-US" sz="2000" dirty="0"/>
              <a:t>to remove noise and then the reviews are normalize, </a:t>
            </a:r>
            <a:endParaRPr lang="en-US" sz="2000" dirty="0" smtClean="0"/>
          </a:p>
          <a:p>
            <a:pPr lvl="2"/>
            <a:r>
              <a:rPr lang="en-US" sz="2000" dirty="0" smtClean="0"/>
              <a:t>(</a:t>
            </a:r>
            <a:r>
              <a:rPr lang="en-US" sz="2000" dirty="0"/>
              <a:t>2) </a:t>
            </a:r>
            <a:r>
              <a:rPr lang="en-US" sz="2000" dirty="0" err="1"/>
              <a:t>PoS</a:t>
            </a:r>
            <a:r>
              <a:rPr lang="en-US" sz="2000" dirty="0"/>
              <a:t> tagging </a:t>
            </a:r>
            <a:r>
              <a:rPr lang="en-US" sz="2000" dirty="0" smtClean="0"/>
              <a:t>to </a:t>
            </a:r>
            <a:r>
              <a:rPr lang="en-US" sz="2000" dirty="0"/>
              <a:t>extract verb and nouns </a:t>
            </a:r>
            <a:r>
              <a:rPr lang="en-US" sz="2000" dirty="0" smtClean="0"/>
              <a:t>only. </a:t>
            </a:r>
          </a:p>
          <a:p>
            <a:pPr lvl="2"/>
            <a:r>
              <a:rPr lang="en-US" sz="2000" dirty="0" smtClean="0"/>
              <a:t>Then </a:t>
            </a:r>
            <a:r>
              <a:rPr lang="en-US" sz="2000" dirty="0"/>
              <a:t>these reviews are fed to the machine learning </a:t>
            </a:r>
            <a:r>
              <a:rPr lang="en-US" sz="2000" dirty="0" smtClean="0"/>
              <a:t>algorithm.</a:t>
            </a:r>
          </a:p>
          <a:p>
            <a:r>
              <a:rPr lang="en-US" sz="2800" dirty="0" smtClean="0"/>
              <a:t>Each time a different machine learning algorithm is used.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85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Categories of Sentiment Classification</a:t>
            </a:r>
            <a:endParaRPr lang="en-US" dirty="0" smtClean="0"/>
          </a:p>
          <a:p>
            <a:r>
              <a:rPr lang="en-US" dirty="0" smtClean="0"/>
              <a:t>Related </a:t>
            </a:r>
            <a:r>
              <a:rPr lang="en-US" dirty="0" smtClean="0"/>
              <a:t>work</a:t>
            </a:r>
            <a:endParaRPr lang="en-US" dirty="0" smtClean="0"/>
          </a:p>
          <a:p>
            <a:r>
              <a:rPr lang="en-US" dirty="0" smtClean="0"/>
              <a:t>Proposed Approach</a:t>
            </a:r>
          </a:p>
          <a:p>
            <a:r>
              <a:rPr lang="en-US" dirty="0" smtClean="0"/>
              <a:t>Experimental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Accuracy K-fold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90810"/>
              </p:ext>
            </p:extLst>
          </p:nvPr>
        </p:nvGraphicFramePr>
        <p:xfrm>
          <a:off x="1141413" y="1816865"/>
          <a:ext cx="9906001" cy="47609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373478"/>
                <a:gridCol w="1943557"/>
                <a:gridCol w="2046580"/>
                <a:gridCol w="2046580"/>
                <a:gridCol w="1495806"/>
              </a:tblGrid>
              <a:tr h="47609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K=3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OCA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Twitter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Hybrid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CBA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Hybrid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CBA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SVM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87.75%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88.39%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72.61%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60.70%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MAXENT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</a:rPr>
                        <a:t>26.80%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33.78%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12.66%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20.35%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BAGGING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</a:rPr>
                        <a:t>86.53%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88.22%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74.78%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63.33%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BOOSTING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84.18%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81.65%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90.49%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88.34%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RF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87.70%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86.20%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71.95%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60.6%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NNET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50.01%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50.02%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50.02%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TREE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71.52%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68.92%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66.94%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57.04%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0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NB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57.94%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56.55%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48.43%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48.63%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Accuracy K-fold 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52437"/>
              </p:ext>
            </p:extLst>
          </p:nvPr>
        </p:nvGraphicFramePr>
        <p:xfrm>
          <a:off x="1141413" y="1858296"/>
          <a:ext cx="9906001" cy="473423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373478"/>
                <a:gridCol w="1943557"/>
                <a:gridCol w="2046580"/>
                <a:gridCol w="2046580"/>
                <a:gridCol w="1495806"/>
              </a:tblGrid>
              <a:tr h="473423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K=6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OCA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Twitter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Hybrid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CBA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Hybrid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CBA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SVM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94.33%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94.30%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72.90%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61.52%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MAXENT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26.80%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33.73%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12.65%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20.35%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BAGGING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93.14%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93.04%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76.29%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64.74%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BOOSTING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84.84%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85.59%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87.75%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86.53%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RF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96.34%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93.52%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72.71%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58.91%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NNET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50.11%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50.28%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50.05%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49.99%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TREE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70.25%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69.51%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66.83%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57.72%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3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NB</a:t>
                      </a:r>
                      <a:endParaRPr lang="en-US" sz="24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56.53%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55.53%</a:t>
                      </a:r>
                      <a:endParaRPr lang="en-US" sz="2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48.55%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48.63%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4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Accuracy K-fold 10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28617"/>
              </p:ext>
            </p:extLst>
          </p:nvPr>
        </p:nvGraphicFramePr>
        <p:xfrm>
          <a:off x="1141413" y="1902544"/>
          <a:ext cx="9906001" cy="466049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373478"/>
                <a:gridCol w="1943557"/>
                <a:gridCol w="2046580"/>
                <a:gridCol w="2046580"/>
                <a:gridCol w="1495806"/>
              </a:tblGrid>
              <a:tr h="4660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K=10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OCA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Twitter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Hybrid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CBA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Hybrid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CBA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SVM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95.77%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95.38%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73.23%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61.69%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MAXENT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26.99%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33.68%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12.66%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20.36%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BAGGING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95.98%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95.23%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76.57%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65.09%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BOOSTING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85.02%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85.16%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91.12%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89.75%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RF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95.56%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93.94%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72.04%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60.27%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NNET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50.02%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50.2%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49.98%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49.98%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TREE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69.61%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69.66%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66.85%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56.33%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0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NB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54.31%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53.53%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49.10%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49.15%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8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accuracy </a:t>
            </a:r>
            <a:r>
              <a:rPr lang="en-US" dirty="0" smtClean="0"/>
              <a:t>is </a:t>
            </a:r>
            <a:r>
              <a:rPr lang="en-US" dirty="0"/>
              <a:t>dependent on the </a:t>
            </a:r>
            <a:r>
              <a:rPr lang="en-US" dirty="0" smtClean="0"/>
              <a:t>used dataset</a:t>
            </a:r>
          </a:p>
          <a:p>
            <a:r>
              <a:rPr lang="en-US" dirty="0"/>
              <a:t>T</a:t>
            </a:r>
            <a:r>
              <a:rPr lang="en-US" dirty="0" smtClean="0"/>
              <a:t>he used lexicons have </a:t>
            </a:r>
            <a:r>
              <a:rPr lang="en-US" dirty="0"/>
              <a:t>more polarity words used by twitter users, while having only a small number of polarity words conducted from the movie domain. </a:t>
            </a:r>
            <a:endParaRPr lang="en-US" dirty="0" smtClean="0"/>
          </a:p>
          <a:p>
            <a:r>
              <a:rPr lang="en-US" dirty="0"/>
              <a:t>The reason </a:t>
            </a:r>
            <a:r>
              <a:rPr lang="en-US" dirty="0" smtClean="0"/>
              <a:t>that </a:t>
            </a:r>
            <a:r>
              <a:rPr lang="en-US" dirty="0"/>
              <a:t>NB was not performing well in this experiment is because </a:t>
            </a:r>
            <a:r>
              <a:rPr lang="en-US" dirty="0" smtClean="0"/>
              <a:t>the </a:t>
            </a:r>
            <a:r>
              <a:rPr lang="en-US" dirty="0"/>
              <a:t>most frequent words </a:t>
            </a:r>
            <a:r>
              <a:rPr lang="en-US" dirty="0" smtClean="0"/>
              <a:t>were not selected when </a:t>
            </a:r>
            <a:r>
              <a:rPr lang="en-US" dirty="0"/>
              <a:t>the NB </a:t>
            </a:r>
            <a:r>
              <a:rPr lang="en-US" dirty="0" smtClean="0"/>
              <a:t>classifier was built.</a:t>
            </a:r>
          </a:p>
        </p:txBody>
      </p:sp>
    </p:spTree>
    <p:extLst>
      <p:ext uri="{BB962C8B-B14F-4D97-AF65-F5344CB8AC3E}">
        <p14:creationId xmlns:p14="http://schemas.microsoft.com/office/powerpoint/2010/main" val="23209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hybrid </a:t>
            </a:r>
            <a:r>
              <a:rPr lang="en-US" dirty="0"/>
              <a:t>approach outperformed the corpus-based approach, and the highest accuracy reached 96.34% using random forest with 6-fold cross-validation.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9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Sentiment </a:t>
            </a:r>
            <a:r>
              <a:rPr lang="en-US" sz="3200" dirty="0" smtClean="0"/>
              <a:t>analysis: </a:t>
            </a:r>
            <a:r>
              <a:rPr lang="en-US" sz="3200" dirty="0"/>
              <a:t>refers to the task of analyzing unstructured natural language </a:t>
            </a:r>
            <a:r>
              <a:rPr lang="en-US" sz="3200" dirty="0" smtClean="0"/>
              <a:t>such as; comments </a:t>
            </a:r>
            <a:r>
              <a:rPr lang="en-US" sz="3200" dirty="0"/>
              <a:t>and reviews of </a:t>
            </a:r>
            <a:r>
              <a:rPr lang="en-US" sz="3200" dirty="0" smtClean="0"/>
              <a:t>people, </a:t>
            </a:r>
            <a:r>
              <a:rPr lang="en-US" sz="3200" dirty="0"/>
              <a:t>for the purpose of classifying their polarity orientation as being either positive or negative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1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Sentiment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Lexicon-based</a:t>
            </a:r>
          </a:p>
          <a:p>
            <a:r>
              <a:rPr lang="en-US" sz="3200" dirty="0" smtClean="0"/>
              <a:t>Corpus-based</a:t>
            </a:r>
          </a:p>
          <a:p>
            <a:r>
              <a:rPr lang="en-US" sz="3200" dirty="0" smtClean="0"/>
              <a:t>Hybrid</a:t>
            </a:r>
          </a:p>
        </p:txBody>
      </p:sp>
    </p:spTree>
    <p:extLst>
      <p:ext uri="{BB962C8B-B14F-4D97-AF65-F5344CB8AC3E}">
        <p14:creationId xmlns:p14="http://schemas.microsoft.com/office/powerpoint/2010/main" val="1927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Sentiment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Hybrid</a:t>
            </a:r>
          </a:p>
          <a:p>
            <a:pPr lvl="1"/>
            <a:r>
              <a:rPr lang="en-US" sz="2800" dirty="0" smtClean="0"/>
              <a:t>Lexicon-based approaches were used to annotate the corpus and then this corpus is used with any machine learning algorithms.</a:t>
            </a:r>
          </a:p>
          <a:p>
            <a:pPr lvl="1"/>
            <a:r>
              <a:rPr lang="en-US" sz="2800" dirty="0" smtClean="0"/>
              <a:t>Lexicon-base approached were used to annotate a portion of the corpus and then depending on this portion the rest of the corpus is annotated using a machine learning algorithm/s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98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Mudinas</a:t>
            </a:r>
            <a:r>
              <a:rPr lang="en-US" sz="2800" dirty="0"/>
              <a:t>, </a:t>
            </a:r>
            <a:r>
              <a:rPr lang="en-US" sz="2800" dirty="0" err="1"/>
              <a:t>Andrius</a:t>
            </a:r>
            <a:r>
              <a:rPr lang="en-US" sz="2800" dirty="0"/>
              <a:t>, Dell Zhang, and Mark </a:t>
            </a:r>
            <a:r>
              <a:rPr lang="en-US" sz="2800" dirty="0" err="1"/>
              <a:t>Levene</a:t>
            </a:r>
            <a:r>
              <a:rPr lang="en-US" sz="2800" dirty="0"/>
              <a:t>. "Combining lexicon and learning based approaches for concept-level sentiment analysis." In Proceedings of the First International Workshop on Issues of Sentiment Discovery and Opinion Mining, p. 5. ACM, 2012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The main idea </a:t>
            </a:r>
            <a:r>
              <a:rPr lang="en-US" sz="2800" b="1" dirty="0" smtClean="0"/>
              <a:t>is </a:t>
            </a:r>
            <a:r>
              <a:rPr lang="en-US" sz="2800" b="1" dirty="0"/>
              <a:t>to represent the review for the corpus-based approach in the same way it is seen in lexicon-based approach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44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Opinion Corpus for Arabic (OCA), 2011</a:t>
            </a:r>
          </a:p>
          <a:p>
            <a:pPr lvl="1"/>
            <a:r>
              <a:rPr lang="en-US" sz="2800" dirty="0" smtClean="0"/>
              <a:t>500 movie reviews</a:t>
            </a:r>
          </a:p>
          <a:p>
            <a:r>
              <a:rPr lang="en-US" sz="3200" dirty="0" smtClean="0"/>
              <a:t>Twitter, 2013</a:t>
            </a:r>
          </a:p>
          <a:p>
            <a:pPr lvl="1"/>
            <a:r>
              <a:rPr lang="en-US" sz="2800" dirty="0" smtClean="0"/>
              <a:t>2000 twitter reviews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692871" y="2987959"/>
            <a:ext cx="1578084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250 Positive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2871" y="3538565"/>
            <a:ext cx="1578084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250 Negative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 flipV="1">
            <a:off x="4748981" y="3187063"/>
            <a:ext cx="943890" cy="42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48981" y="3229897"/>
            <a:ext cx="943890" cy="507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74767" y="4290736"/>
            <a:ext cx="1779646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 Positive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74767" y="4841342"/>
            <a:ext cx="1779646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 Negative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4930877" y="4489840"/>
            <a:ext cx="943890" cy="42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30877" y="4532674"/>
            <a:ext cx="943890" cy="507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Lexicons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moji </a:t>
            </a:r>
            <a:r>
              <a:rPr lang="en-US" sz="3200" dirty="0" smtClean="0"/>
              <a:t>lexicon</a:t>
            </a:r>
            <a:endParaRPr lang="en-US" sz="3200" dirty="0" smtClean="0"/>
          </a:p>
          <a:p>
            <a:r>
              <a:rPr lang="en-US" sz="3200" dirty="0" smtClean="0"/>
              <a:t>Negation </a:t>
            </a:r>
            <a:r>
              <a:rPr lang="en-US" sz="3200" dirty="0"/>
              <a:t>words </a:t>
            </a:r>
            <a:r>
              <a:rPr lang="en-US" sz="3200" dirty="0" smtClean="0"/>
              <a:t>lexicon</a:t>
            </a:r>
          </a:p>
          <a:p>
            <a:r>
              <a:rPr lang="en-US" sz="3200" dirty="0"/>
              <a:t>Polarity words lexicon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54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Lexicons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moji lexicon:</a:t>
            </a:r>
          </a:p>
          <a:p>
            <a:pPr lvl="1"/>
            <a:r>
              <a:rPr lang="en-US" sz="2400" dirty="0" smtClean="0"/>
              <a:t>26 emoji’s</a:t>
            </a:r>
          </a:p>
          <a:p>
            <a:pPr lvl="1"/>
            <a:r>
              <a:rPr lang="en-US" sz="2400" dirty="0" smtClean="0"/>
              <a:t>Manually created</a:t>
            </a:r>
          </a:p>
          <a:p>
            <a:r>
              <a:rPr lang="en-US" sz="3200" dirty="0"/>
              <a:t>N</a:t>
            </a:r>
            <a:r>
              <a:rPr lang="en-US" sz="3200" dirty="0" smtClean="0"/>
              <a:t>egation </a:t>
            </a:r>
            <a:r>
              <a:rPr lang="en-US" sz="3200" dirty="0"/>
              <a:t>words </a:t>
            </a:r>
            <a:r>
              <a:rPr lang="en-US" sz="3200" dirty="0" smtClean="0"/>
              <a:t>lexicon: contains 42 negation words</a:t>
            </a:r>
          </a:p>
          <a:p>
            <a:pPr lvl="1"/>
            <a:r>
              <a:rPr lang="en-US" sz="2400" dirty="0" smtClean="0"/>
              <a:t>Merging two negation lexicons: 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LABR</a:t>
            </a:r>
            <a:r>
              <a:rPr lang="en-US" sz="2000" dirty="0" smtClean="0"/>
              <a:t> (</a:t>
            </a:r>
            <a:r>
              <a:rPr lang="en-US" sz="2000" dirty="0"/>
              <a:t>consists of 31 negation terms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SemEval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/>
              <a:t>contains 16 negation terms</a:t>
            </a:r>
            <a:r>
              <a:rPr lang="en-US" sz="2000" dirty="0" smtClean="0"/>
              <a:t>).</a:t>
            </a:r>
          </a:p>
          <a:p>
            <a:pPr lvl="1"/>
            <a:r>
              <a:rPr lang="en-US" sz="2400" dirty="0" smtClean="0"/>
              <a:t>Redundant </a:t>
            </a:r>
            <a:r>
              <a:rPr lang="en-US" sz="2400" dirty="0"/>
              <a:t>terms were </a:t>
            </a:r>
            <a:r>
              <a:rPr lang="en-US" sz="2400" dirty="0" smtClean="0"/>
              <a:t>removed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6519" y="2707744"/>
            <a:ext cx="1415845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 Positive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06519" y="3258350"/>
            <a:ext cx="1415845" cy="398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Negative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 flipV="1">
            <a:off x="3229893" y="2906848"/>
            <a:ext cx="1076626" cy="275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29893" y="3231309"/>
            <a:ext cx="1076626" cy="22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2009</TotalTime>
  <Words>1197</Words>
  <Application>Microsoft Office PowerPoint</Application>
  <PresentationFormat>Widescreen</PresentationFormat>
  <Paragraphs>312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Tw Cen MT</vt:lpstr>
      <vt:lpstr>Circuit</vt:lpstr>
      <vt:lpstr>Arabic Sentiment Classification:  A Hybrid Approach </vt:lpstr>
      <vt:lpstr>Agenda</vt:lpstr>
      <vt:lpstr>Definition</vt:lpstr>
      <vt:lpstr>Categories of Sentiment Analysis</vt:lpstr>
      <vt:lpstr>Categories of Sentiment Analysis</vt:lpstr>
      <vt:lpstr>Inspiration</vt:lpstr>
      <vt:lpstr>Used Datasets</vt:lpstr>
      <vt:lpstr>Used Lexicons</vt:lpstr>
      <vt:lpstr>Used Lexicons</vt:lpstr>
      <vt:lpstr>Used Lexicons</vt:lpstr>
      <vt:lpstr>Used Lexicons</vt:lpstr>
      <vt:lpstr>Steps of the proposed approach</vt:lpstr>
      <vt:lpstr>Steps of the proposed approach</vt:lpstr>
      <vt:lpstr>Steps of the proposed approach</vt:lpstr>
      <vt:lpstr>Steps of the proposed approach</vt:lpstr>
      <vt:lpstr>Steps of the proposed approach</vt:lpstr>
      <vt:lpstr>Steps of the proposed approach</vt:lpstr>
      <vt:lpstr>Example of preprocessed review</vt:lpstr>
      <vt:lpstr>Experimental Results</vt:lpstr>
      <vt:lpstr>Mean Accuracy K-fold 3</vt:lpstr>
      <vt:lpstr>Mean Accuracy K-fold 6</vt:lpstr>
      <vt:lpstr>Mean Accuracy K-fold 10</vt:lpstr>
      <vt:lpstr>Discussion</vt:lpstr>
      <vt:lpstr>Conclusion</vt:lpstr>
      <vt:lpstr>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Bilto</dc:creator>
  <cp:lastModifiedBy>Bilto</cp:lastModifiedBy>
  <cp:revision>66</cp:revision>
  <dcterms:created xsi:type="dcterms:W3CDTF">2017-10-10T20:19:04Z</dcterms:created>
  <dcterms:modified xsi:type="dcterms:W3CDTF">2017-10-12T05:52:41Z</dcterms:modified>
</cp:coreProperties>
</file>